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handoutMasterIdLst>
    <p:handoutMasterId r:id="rId17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8" r:id="rId13"/>
    <p:sldId id="271" r:id="rId14"/>
    <p:sldId id="272" r:id="rId15"/>
    <p:sldId id="273" r:id="rId1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FE712F2-B1A6-4449-B04A-CBFD1AE677FD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2438A40-B113-4CC0-ACA1-29C99786F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91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7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70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951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79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3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9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3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7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4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2C495-0DFF-4BC8-9672-753EEB0FAB2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E1B0C3-3FAD-44D1-8E6F-E2D49642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33363" y="1219200"/>
            <a:ext cx="2105025" cy="2571750"/>
            <a:chOff x="0" y="0"/>
            <a:chExt cx="4869712" cy="55395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9712" cy="3965944"/>
            </a:xfrm>
            <a:prstGeom prst="rect">
              <a:avLst/>
            </a:prstGeom>
          </p:spPr>
        </p:pic>
        <p:pic>
          <p:nvPicPr>
            <p:cNvPr id="11" name="irc_mi" descr="http://dannyyoung1989.files.wordpress.com/2011/02/globe-drawn.jpg?w=300&amp;h=28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50" b="100000" l="0" r="99667"/>
                      </a14:imgEffect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028" y="2775098"/>
              <a:ext cx="2902689" cy="27644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600" b="1" dirty="0" err="1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Algerian"/>
                <a:ea typeface="Calibri"/>
                <a:cs typeface="Times New Roman"/>
              </a:rPr>
              <a:t>Warhawk</a:t>
            </a:r>
            <a:r>
              <a:rPr lang="en-US" sz="6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Algerian"/>
                <a:ea typeface="Calibri"/>
                <a:cs typeface="Times New Roman"/>
              </a:rPr>
              <a:t> Outlanders</a:t>
            </a:r>
            <a:endParaRPr lang="en-US" sz="6600" dirty="0">
              <a:latin typeface="Calibri"/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050" b="1" dirty="0" smtClean="0">
              <a:ln w="10541" cap="flat" cmpd="sng" algn="ctr">
                <a:solidFill>
                  <a:srgbClr val="7D7D7D"/>
                </a:solidFill>
                <a:prstDash val="solid"/>
                <a:round/>
              </a:ln>
              <a:gradFill>
                <a:gsLst>
                  <a:gs pos="0">
                    <a:srgbClr val="FFFFFF"/>
                  </a:gs>
                  <a:gs pos="9000">
                    <a:srgbClr val="FFFFFF"/>
                  </a:gs>
                  <a:gs pos="50000">
                    <a:srgbClr val="7C7C7C"/>
                  </a:gs>
                  <a:gs pos="79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8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dirty="0">
                <a:latin typeface="Viner Hand ITC"/>
                <a:ea typeface="Calibri"/>
                <a:cs typeface="Times New Roman"/>
              </a:rPr>
              <a:t>Soaring beyond the classroom</a:t>
            </a:r>
            <a:endParaRPr lang="en-US" sz="44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/>
              <a:t>Carry </a:t>
            </a:r>
            <a:r>
              <a:rPr lang="en-US" sz="4800" dirty="0" smtClean="0"/>
              <a:t>on </a:t>
            </a:r>
            <a:r>
              <a:rPr lang="en-US" sz="4800" dirty="0" smtClean="0">
                <a:solidFill>
                  <a:srgbClr val="FF0000"/>
                </a:solidFill>
              </a:rPr>
              <a:t>ONLY at this point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may change once I see our flights</a:t>
            </a:r>
          </a:p>
          <a:p>
            <a:r>
              <a:rPr lang="en-US" sz="2400" dirty="0" smtClean="0"/>
              <a:t>Checked </a:t>
            </a:r>
            <a:r>
              <a:rPr lang="en-US" sz="2400" dirty="0"/>
              <a:t>bags can get </a:t>
            </a:r>
            <a:r>
              <a:rPr lang="en-US" sz="2400" dirty="0" smtClean="0"/>
              <a:t>lost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t</a:t>
            </a:r>
            <a:r>
              <a:rPr lang="en-US" sz="2400" dirty="0" smtClean="0"/>
              <a:t>akes a VERY long time to get through customs with checked luggage, we could miss our connecting.</a:t>
            </a:r>
            <a:endParaRPr lang="en-US" sz="2400" dirty="0"/>
          </a:p>
          <a:p>
            <a:r>
              <a:rPr lang="en-US" sz="2400" dirty="0"/>
              <a:t>Small plastic wheels break on cobble </a:t>
            </a:r>
            <a:r>
              <a:rPr lang="en-US" sz="2400" dirty="0" smtClean="0"/>
              <a:t>stone and do NOT store well in overhead compartments</a:t>
            </a:r>
          </a:p>
          <a:p>
            <a:r>
              <a:rPr lang="en-US" sz="2400" dirty="0" smtClean="0"/>
              <a:t>More luggage means more time loading a bus and less time touring</a:t>
            </a:r>
          </a:p>
          <a:p>
            <a:r>
              <a:rPr lang="en-US" sz="2400" dirty="0" smtClean="0"/>
              <a:t>Busses can only carry so much</a:t>
            </a:r>
          </a:p>
          <a:p>
            <a:r>
              <a:rPr lang="en-US" sz="2400" dirty="0" smtClean="0"/>
              <a:t>Cool kids carry 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5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Packing tips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For the Summit, nicer clothes are needed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Roll </a:t>
            </a:r>
            <a:r>
              <a:rPr lang="en-US" sz="2400" dirty="0">
                <a:solidFill>
                  <a:schemeClr val="tx1"/>
                </a:solidFill>
              </a:rPr>
              <a:t>and rubber band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Tide packets and sinks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Wear and pitch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Maxi dresses/no jeans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Wearable souvenirs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Fast-drying material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Double-purpose items (rain jacket = cool evening jacket = pillow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2 pairs of shoes: one slip on type and one pair of GREAT walking shoes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  <p:pic>
        <p:nvPicPr>
          <p:cNvPr id="6146" name="Picture 2" descr="Image result for the sacred valley pe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5" y="3886200"/>
            <a:ext cx="4549940" cy="256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Fundraising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Still not exactly sure how this will play out since we now fall under the district’s rules…</a:t>
            </a:r>
          </a:p>
          <a:p>
            <a:r>
              <a:rPr lang="en-US" sz="2800" dirty="0" smtClean="0"/>
              <a:t>To be continued…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36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r>
              <a:rPr lang="en-US" dirty="0" smtClean="0"/>
              <a:t>T </a:t>
            </a:r>
            <a:r>
              <a:rPr lang="en-US" dirty="0" smtClean="0"/>
              <a:t>shirts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600" b="1" dirty="0" err="1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Algerian"/>
                <a:ea typeface="Calibri"/>
                <a:cs typeface="Times New Roman"/>
              </a:rPr>
              <a:t>Warhawk</a:t>
            </a:r>
            <a:r>
              <a:rPr lang="en-US" sz="6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Algerian"/>
                <a:ea typeface="Calibri"/>
                <a:cs typeface="Times New Roman"/>
              </a:rPr>
              <a:t> Outlanders</a:t>
            </a:r>
            <a:endParaRPr lang="en-US" sz="66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4400" dirty="0" smtClean="0">
              <a:latin typeface="Viner Hand ITC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dirty="0" smtClean="0">
                <a:latin typeface="Viner Hand ITC"/>
                <a:ea typeface="Calibri"/>
                <a:cs typeface="Times New Roman"/>
              </a:rPr>
              <a:t>Soaring </a:t>
            </a:r>
            <a:r>
              <a:rPr lang="en-US" sz="4400" dirty="0">
                <a:latin typeface="Viner Hand ITC"/>
                <a:ea typeface="Calibri"/>
                <a:cs typeface="Times New Roman"/>
              </a:rPr>
              <a:t>beyond the </a:t>
            </a:r>
            <a:r>
              <a:rPr lang="en-US" sz="4400" dirty="0" smtClean="0">
                <a:latin typeface="Viner Hand ITC"/>
                <a:ea typeface="Calibri"/>
                <a:cs typeface="Times New Roman"/>
              </a:rPr>
              <a:t>classroom</a:t>
            </a:r>
          </a:p>
          <a:p>
            <a:pPr marL="0" marR="0" indent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 dirty="0" smtClean="0">
                <a:latin typeface="Charlemagne Std" pitchFamily="82" charset="0"/>
                <a:ea typeface="Calibri"/>
                <a:cs typeface="Times New Roman"/>
              </a:rPr>
              <a:t>Peru 2017</a:t>
            </a:r>
            <a:endParaRPr lang="en-US" sz="2600" dirty="0">
              <a:latin typeface="Charlemagne Std" pitchFamily="82" charset="0"/>
              <a:ea typeface="Calibri"/>
              <a:cs typeface="Times New Roman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3294" y="1981200"/>
            <a:ext cx="2105025" cy="2571750"/>
            <a:chOff x="0" y="0"/>
            <a:chExt cx="4869712" cy="55395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9712" cy="3965944"/>
            </a:xfrm>
            <a:prstGeom prst="rect">
              <a:avLst/>
            </a:prstGeom>
          </p:spPr>
        </p:pic>
        <p:pic>
          <p:nvPicPr>
            <p:cNvPr id="7" name="irc_mi" descr="http://dannyyoung1989.files.wordpress.com/2011/02/globe-drawn.jpg?w=300&amp;h=28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50" b="100000" l="0" r="99667"/>
                      </a14:imgEffect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028" y="2775098"/>
              <a:ext cx="2902689" cy="27644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595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19200"/>
            <a:ext cx="6347715" cy="1826581"/>
          </a:xfrm>
        </p:spPr>
        <p:txBody>
          <a:bodyPr/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87827" y="4724400"/>
            <a:ext cx="77724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Next meeting:</a:t>
            </a:r>
          </a:p>
          <a:p>
            <a:r>
              <a:rPr lang="en-US" sz="3200" dirty="0" smtClean="0"/>
              <a:t>TUESDAY, October 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58661"/>
            <a:ext cx="5826719" cy="1646302"/>
          </a:xfrm>
        </p:spPr>
        <p:txBody>
          <a:bodyPr/>
          <a:lstStyle/>
          <a:p>
            <a:r>
              <a:rPr lang="en-US" sz="8000" dirty="0" smtClean="0">
                <a:solidFill>
                  <a:srgbClr val="C00000"/>
                </a:solidFill>
                <a:latin typeface="Jokerman" panose="04090605060D06020702" pitchFamily="82" charset="0"/>
              </a:rPr>
              <a:t>Peru 2017</a:t>
            </a:r>
            <a:endParaRPr lang="en-US" sz="8000" dirty="0">
              <a:solidFill>
                <a:srgbClr val="C0000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743200"/>
            <a:ext cx="5826719" cy="10968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September 30 meeting</a:t>
            </a:r>
            <a:endParaRPr lang="en-US" sz="2800" dirty="0"/>
          </a:p>
        </p:txBody>
      </p:sp>
      <p:pic>
        <p:nvPicPr>
          <p:cNvPr id="1026" name="Picture 2" descr="Image result for p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4876800" cy="25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198</a:t>
            </a:r>
            <a:r>
              <a:rPr lang="en-US" sz="4800" dirty="0" smtClean="0"/>
              <a:t> </a:t>
            </a:r>
            <a:r>
              <a:rPr lang="en-US" sz="4800" dirty="0" smtClean="0"/>
              <a:t>days to go!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At this point, we are scheduled to leave on </a:t>
            </a:r>
            <a:r>
              <a:rPr lang="en-US" sz="2400" dirty="0" smtClean="0"/>
              <a:t>Thursday</a:t>
            </a:r>
            <a:r>
              <a:rPr lang="en-US" sz="2400" dirty="0" smtClean="0"/>
              <a:t>, </a:t>
            </a:r>
            <a:r>
              <a:rPr lang="en-US" sz="2400" dirty="0" smtClean="0"/>
              <a:t>March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I don’t see that changing as the Summit has a set schedule</a:t>
            </a:r>
            <a:endParaRPr lang="en-US" sz="2400" dirty="0" smtClean="0"/>
          </a:p>
          <a:p>
            <a:r>
              <a:rPr lang="en-US" sz="2400" dirty="0" smtClean="0"/>
              <a:t>Agenda</a:t>
            </a:r>
          </a:p>
          <a:p>
            <a:pPr lvl="1"/>
            <a:r>
              <a:rPr lang="en-US" sz="2400" dirty="0" smtClean="0"/>
              <a:t>Travel expectations</a:t>
            </a:r>
          </a:p>
          <a:p>
            <a:pPr lvl="1"/>
            <a:r>
              <a:rPr lang="en-US" sz="2400" dirty="0" smtClean="0"/>
              <a:t>Passport check</a:t>
            </a:r>
          </a:p>
          <a:p>
            <a:pPr lvl="1"/>
            <a:r>
              <a:rPr lang="en-US" sz="2400" dirty="0" smtClean="0"/>
              <a:t>Packing</a:t>
            </a:r>
          </a:p>
          <a:p>
            <a:pPr lvl="1"/>
            <a:r>
              <a:rPr lang="en-US" sz="2400" dirty="0" smtClean="0"/>
              <a:t>Fundraising</a:t>
            </a:r>
          </a:p>
          <a:p>
            <a:pPr lvl="1"/>
            <a:endParaRPr lang="en-US" dirty="0"/>
          </a:p>
        </p:txBody>
      </p:sp>
      <p:sp>
        <p:nvSpPr>
          <p:cNvPr id="2" name="AutoShape 2" descr="Image result for pe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347715" cy="182658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Travel Expectations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25623" y="8016773"/>
            <a:ext cx="6347715" cy="86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p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36576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/>
              <a:t>Expectation 1: Be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en-US" sz="2400" dirty="0"/>
              <a:t>Safety is the only thing that really matters to me on tour.</a:t>
            </a:r>
          </a:p>
          <a:p>
            <a:r>
              <a:rPr lang="en-US" sz="2400" dirty="0" smtClean="0"/>
              <a:t>Parents </a:t>
            </a:r>
            <a:r>
              <a:rPr lang="en-US" sz="2400" dirty="0"/>
              <a:t>care the most about safety, and it is the job of the group </a:t>
            </a:r>
            <a:r>
              <a:rPr lang="en-US" sz="2400" dirty="0" smtClean="0"/>
              <a:t>leader (ME) </a:t>
            </a:r>
            <a:r>
              <a:rPr lang="en-US" sz="2400" dirty="0"/>
              <a:t>to ensure a safe tour.</a:t>
            </a:r>
          </a:p>
          <a:p>
            <a:r>
              <a:rPr lang="en-US" sz="2400" dirty="0"/>
              <a:t>Safe choices &gt; Fun (because it is not fun being hurt or in trouble)</a:t>
            </a:r>
          </a:p>
          <a:p>
            <a:r>
              <a:rPr lang="en-US" sz="2400" dirty="0"/>
              <a:t>Always with a chaperone – I will never knowingly leave a student alone anywhere</a:t>
            </a:r>
          </a:p>
          <a:p>
            <a:r>
              <a:rPr lang="en-US" sz="2400" dirty="0"/>
              <a:t>On-time to bed and to breakfast and all places in between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0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</a:t>
            </a:r>
            <a:r>
              <a:rPr lang="en-US" dirty="0" smtClean="0"/>
              <a:t>2: NO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086601" cy="4087810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>
                <a:solidFill>
                  <a:srgbClr val="646B86"/>
                </a:solidFill>
                <a:latin typeface="Trebuchet MS" panose="020B0603020202020204" pitchFamily="34" charset="0"/>
                <a:ea typeface="+mj-ea"/>
                <a:cs typeface="+mj-cs"/>
              </a:rPr>
              <a:t>We are now under district policy and now ALL district rules apply. </a:t>
            </a:r>
            <a:endParaRPr lang="en-US" sz="4200" dirty="0" smtClean="0">
              <a:solidFill>
                <a:srgbClr val="646B86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en-US" sz="4200" dirty="0" smtClean="0">
                <a:solidFill>
                  <a:srgbClr val="646B86"/>
                </a:solidFill>
                <a:latin typeface="Trebuchet MS" panose="020B0603020202020204" pitchFamily="34" charset="0"/>
                <a:ea typeface="+mj-ea"/>
                <a:cs typeface="+mj-cs"/>
              </a:rPr>
              <a:t>Not </a:t>
            </a:r>
            <a:r>
              <a:rPr lang="en-US" sz="4200" dirty="0">
                <a:solidFill>
                  <a:srgbClr val="646B86"/>
                </a:solidFill>
                <a:latin typeface="Trebuchet MS" panose="020B0603020202020204" pitchFamily="34" charset="0"/>
                <a:ea typeface="+mj-ea"/>
                <a:cs typeface="+mj-cs"/>
              </a:rPr>
              <a:t>only can your </a:t>
            </a:r>
            <a:r>
              <a:rPr lang="en-US" sz="4200" dirty="0" smtClean="0">
                <a:solidFill>
                  <a:srgbClr val="646B86"/>
                </a:solidFill>
                <a:latin typeface="Trebuchet MS" panose="020B0603020202020204" pitchFamily="34" charset="0"/>
                <a:ea typeface="+mj-ea"/>
                <a:cs typeface="+mj-cs"/>
              </a:rPr>
              <a:t>traveler get </a:t>
            </a:r>
            <a:r>
              <a:rPr lang="en-US" sz="4200" dirty="0">
                <a:solidFill>
                  <a:srgbClr val="646B86"/>
                </a:solidFill>
                <a:latin typeface="Trebuchet MS" panose="020B0603020202020204" pitchFamily="34" charset="0"/>
                <a:ea typeface="+mj-ea"/>
                <a:cs typeface="+mj-cs"/>
              </a:rPr>
              <a:t>sent </a:t>
            </a:r>
            <a:r>
              <a:rPr lang="en-US" sz="4200" dirty="0" smtClean="0">
                <a:solidFill>
                  <a:srgbClr val="646B86"/>
                </a:solidFill>
                <a:latin typeface="Trebuchet MS" panose="020B0603020202020204" pitchFamily="34" charset="0"/>
                <a:ea typeface="+mj-ea"/>
                <a:cs typeface="+mj-cs"/>
              </a:rPr>
              <a:t>home</a:t>
            </a:r>
            <a:r>
              <a:rPr lang="en-US" sz="4200" dirty="0">
                <a:solidFill>
                  <a:srgbClr val="646B86"/>
                </a:solidFill>
                <a:latin typeface="Trebuchet MS" panose="020B0603020202020204" pitchFamily="34" charset="0"/>
              </a:rPr>
              <a:t> (on the parents’ dime</a:t>
            </a:r>
            <a:r>
              <a:rPr lang="en-US" sz="4200" dirty="0" smtClean="0">
                <a:solidFill>
                  <a:srgbClr val="646B86"/>
                </a:solidFill>
                <a:latin typeface="Trebuchet MS" panose="020B0603020202020204" pitchFamily="34" charset="0"/>
              </a:rPr>
              <a:t>)</a:t>
            </a:r>
            <a:r>
              <a:rPr lang="en-US" sz="4200" dirty="0" smtClean="0">
                <a:solidFill>
                  <a:srgbClr val="646B86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4200" dirty="0">
                <a:solidFill>
                  <a:srgbClr val="646B86"/>
                </a:solidFill>
                <a:latin typeface="Trebuchet MS" panose="020B0603020202020204" pitchFamily="34" charset="0"/>
                <a:ea typeface="+mj-ea"/>
                <a:cs typeface="+mj-cs"/>
              </a:rPr>
              <a:t>for drinking, they can also face disciplinary action from the district upon return.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Passport Check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2099359" y="2819400"/>
            <a:ext cx="278062" cy="25812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5122" name="Picture 2" descr="Image result for cusco pe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666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Passport check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you have yours?</a:t>
            </a:r>
          </a:p>
          <a:p>
            <a:r>
              <a:rPr lang="en-US" sz="3200" dirty="0" smtClean="0"/>
              <a:t>If not, please apply for it ASAP.</a:t>
            </a:r>
          </a:p>
          <a:p>
            <a:r>
              <a:rPr lang="en-US" sz="3200" dirty="0" smtClean="0"/>
              <a:t>If parents are divorced, BOTH must be there in person to apply.  If the ex can’t be there, there are instructions on the State Department’s website that need to be followed.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55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Packing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26330" y="7932635"/>
            <a:ext cx="3710682" cy="6327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p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76" y="3657600"/>
            <a:ext cx="4187924" cy="277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i.llbean.net/is/image/wim/155534_4094_41?rgn=0,0,1950,2250&amp;scl=4.202586206896552&amp;id=smsd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4280"/>
            <a:ext cx="2362200" cy="27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1205</TotalTime>
  <Words>412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Algerian</vt:lpstr>
      <vt:lpstr>Arial</vt:lpstr>
      <vt:lpstr>Calibri</vt:lpstr>
      <vt:lpstr>Century Gothic</vt:lpstr>
      <vt:lpstr>Charlemagne Std</vt:lpstr>
      <vt:lpstr>Jokerman</vt:lpstr>
      <vt:lpstr>Times New Roman</vt:lpstr>
      <vt:lpstr>Trebuchet MS</vt:lpstr>
      <vt:lpstr>Viner Hand ITC</vt:lpstr>
      <vt:lpstr>Wingdings</vt:lpstr>
      <vt:lpstr>Wingdings 3</vt:lpstr>
      <vt:lpstr>Wisp</vt:lpstr>
      <vt:lpstr>PowerPoint Presentation</vt:lpstr>
      <vt:lpstr>Peru 2017</vt:lpstr>
      <vt:lpstr>198 days to go!</vt:lpstr>
      <vt:lpstr>Travel Expectations</vt:lpstr>
      <vt:lpstr>Expectation 1: Be Safe</vt:lpstr>
      <vt:lpstr>Expectation 2: NO ALCOHOL</vt:lpstr>
      <vt:lpstr>Passport Check</vt:lpstr>
      <vt:lpstr>Passport check</vt:lpstr>
      <vt:lpstr>Packing</vt:lpstr>
      <vt:lpstr>Carry on ONLY at this point</vt:lpstr>
      <vt:lpstr>Packing tips</vt:lpstr>
      <vt:lpstr>Fundraising</vt:lpstr>
      <vt:lpstr>Fundraising</vt:lpstr>
      <vt:lpstr>T shirts</vt:lpstr>
      <vt:lpstr>Questions?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 and England 2015</dc:title>
  <dc:creator>Q</dc:creator>
  <cp:lastModifiedBy>Stephanie Matushoneck</cp:lastModifiedBy>
  <cp:revision>24</cp:revision>
  <cp:lastPrinted>2014-09-24T18:40:06Z</cp:lastPrinted>
  <dcterms:created xsi:type="dcterms:W3CDTF">2014-09-23T16:41:29Z</dcterms:created>
  <dcterms:modified xsi:type="dcterms:W3CDTF">2016-08-30T23:58:18Z</dcterms:modified>
</cp:coreProperties>
</file>